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4" d="100"/>
          <a:sy n="64" d="100"/>
        </p:scale>
        <p:origin x="-1696" y="-1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buChar char="●"/>
              <a:defRPr sz="1100"/>
            </a:lvl1pPr>
            <a:lvl2pPr lvl="1">
              <a:spcBef>
                <a:spcPts val="0"/>
              </a:spcBef>
              <a:buSzPct val="100000"/>
              <a:buChar char="○"/>
              <a:defRPr sz="1100"/>
            </a:lvl2pPr>
            <a:lvl3pPr lvl="2">
              <a:spcBef>
                <a:spcPts val="0"/>
              </a:spcBef>
              <a:buSzPct val="100000"/>
              <a:buChar char="■"/>
              <a:defRPr sz="1100"/>
            </a:lvl3pPr>
            <a:lvl4pPr lvl="3">
              <a:spcBef>
                <a:spcPts val="0"/>
              </a:spcBef>
              <a:buSzPct val="100000"/>
              <a:buChar char="●"/>
              <a:defRPr sz="1100"/>
            </a:lvl4pPr>
            <a:lvl5pPr lvl="4">
              <a:spcBef>
                <a:spcPts val="0"/>
              </a:spcBef>
              <a:buSzPct val="100000"/>
              <a:buChar char="○"/>
              <a:defRPr sz="1100"/>
            </a:lvl5pPr>
            <a:lvl6pPr lvl="5">
              <a:spcBef>
                <a:spcPts val="0"/>
              </a:spcBef>
              <a:buSzPct val="100000"/>
              <a:buChar char="■"/>
              <a:defRPr sz="1100"/>
            </a:lvl6pPr>
            <a:lvl7pPr lvl="6">
              <a:spcBef>
                <a:spcPts val="0"/>
              </a:spcBef>
              <a:buSzPct val="100000"/>
              <a:buChar char="●"/>
              <a:defRPr sz="1100"/>
            </a:lvl7pPr>
            <a:lvl8pPr lvl="7">
              <a:spcBef>
                <a:spcPts val="0"/>
              </a:spcBef>
              <a:buSzPct val="100000"/>
              <a:buChar char="○"/>
              <a:defRPr sz="1100"/>
            </a:lvl8pPr>
            <a:lvl9pPr lvl="8">
              <a:spcBef>
                <a:spcPts val="0"/>
              </a:spcBef>
              <a:buSzPct val="1000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9683856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500" i="1">
                <a:latin typeface="Calibri"/>
                <a:ea typeface="Calibri"/>
                <a:cs typeface="Calibri"/>
                <a:sym typeface="Calibri"/>
              </a:rPr>
              <a:t>from study.com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Madlib guided notes are only for the first section of the video as they define estuary.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Gallery walk if time permits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As the yarn is passed species will identify themselves and tell one key fact about themselves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8000"/>
            </a:lvl1pPr>
            <a:lvl2pPr lvl="1" algn="ctr">
              <a:spcBef>
                <a:spcPts val="0"/>
              </a:spcBef>
              <a:buSzPct val="100000"/>
              <a:defRPr sz="8000"/>
            </a:lvl2pPr>
            <a:lvl3pPr lvl="2" algn="ctr">
              <a:spcBef>
                <a:spcPts val="0"/>
              </a:spcBef>
              <a:buSzPct val="100000"/>
              <a:defRPr sz="8000"/>
            </a:lvl3pPr>
            <a:lvl4pPr lvl="3" algn="ctr">
              <a:spcBef>
                <a:spcPts val="0"/>
              </a:spcBef>
              <a:buSzPct val="100000"/>
              <a:defRPr sz="8000"/>
            </a:lvl4pPr>
            <a:lvl5pPr lvl="4" algn="ctr">
              <a:spcBef>
                <a:spcPts val="0"/>
              </a:spcBef>
              <a:buSzPct val="100000"/>
              <a:defRPr sz="8000"/>
            </a:lvl5pPr>
            <a:lvl6pPr lvl="5" algn="ctr">
              <a:spcBef>
                <a:spcPts val="0"/>
              </a:spcBef>
              <a:buSzPct val="100000"/>
              <a:defRPr sz="8000"/>
            </a:lvl6pPr>
            <a:lvl7pPr lvl="6" algn="ctr">
              <a:spcBef>
                <a:spcPts val="0"/>
              </a:spcBef>
              <a:buSzPct val="100000"/>
              <a:defRPr sz="8000"/>
            </a:lvl7pPr>
            <a:lvl8pPr lvl="7" algn="ctr">
              <a:spcBef>
                <a:spcPts val="0"/>
              </a:spcBef>
              <a:buSzPct val="100000"/>
              <a:defRPr sz="8000"/>
            </a:lvl8pPr>
            <a:lvl9pPr lvl="8" algn="ctr">
              <a:spcBef>
                <a:spcPts val="0"/>
              </a:spcBef>
              <a:buSzPct val="100000"/>
              <a:defRPr sz="80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ubTitle" idx="1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  <a:defRPr sz="2100" b="1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  <a:defRPr sz="2100" b="1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  <a:defRPr sz="2100" b="1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  <a:defRPr sz="2100" b="1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  <a:defRPr sz="2100" b="1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  <a:defRPr sz="2100" b="1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  <a:defRPr sz="2100" b="1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  <a:defRPr sz="2100" b="1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  <a:defRPr sz="21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>
            <a:spLocks noGrp="1"/>
          </p:cNvSpPr>
          <p:nvPr>
            <p:ph type="title"/>
          </p:nvPr>
        </p:nvSpPr>
        <p:spPr>
          <a:xfrm>
            <a:off x="311700" y="1240275"/>
            <a:ext cx="8520600" cy="19818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1"/>
          </p:nvPr>
        </p:nvSpPr>
        <p:spPr>
          <a:xfrm>
            <a:off x="311700" y="3304625"/>
            <a:ext cx="8520600" cy="13008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2pPr>
            <a:lvl3pPr lvl="2" algn="ctr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3pPr>
            <a:lvl4pPr lvl="3" algn="ctr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4pPr>
            <a:lvl5pPr lvl="4" algn="ctr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5pPr>
            <a:lvl6pPr lvl="5" algn="ctr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6pPr>
            <a:lvl7pPr lvl="6" algn="ctr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7pPr>
            <a:lvl8pPr lvl="7" algn="ctr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8pPr>
            <a:lvl9pPr lvl="8" algn="ctr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bg>
      <p:bgPr>
        <a:solidFill>
          <a:schemeClr val="dk1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>
            <a:spLocks noGrp="1"/>
          </p:cNvSpPr>
          <p:nvPr>
            <p:ph type="title"/>
          </p:nvPr>
        </p:nvSpPr>
        <p:spPr>
          <a:xfrm>
            <a:off x="2802750" y="802500"/>
            <a:ext cx="3538500" cy="3538500"/>
          </a:xfrm>
          <a:prstGeom prst="rect">
            <a:avLst/>
          </a:prstGeom>
          <a:solidFill>
            <a:srgbClr val="FFFFFF"/>
          </a:solidFill>
        </p:spPr>
        <p:txBody>
          <a:bodyPr wrap="square"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4800"/>
            </a:lvl1pPr>
            <a:lvl2pPr lvl="1" algn="ctr">
              <a:spcBef>
                <a:spcPts val="0"/>
              </a:spcBef>
              <a:buSzPct val="100000"/>
              <a:defRPr sz="4800"/>
            </a:lvl2pPr>
            <a:lvl3pPr lvl="2" algn="ctr">
              <a:spcBef>
                <a:spcPts val="0"/>
              </a:spcBef>
              <a:buSzPct val="100000"/>
              <a:defRPr sz="4800"/>
            </a:lvl3pPr>
            <a:lvl4pPr lvl="3" algn="ctr">
              <a:spcBef>
                <a:spcPts val="0"/>
              </a:spcBef>
              <a:buSzPct val="100000"/>
              <a:defRPr sz="4800"/>
            </a:lvl4pPr>
            <a:lvl5pPr lvl="4" algn="ctr">
              <a:spcBef>
                <a:spcPts val="0"/>
              </a:spcBef>
              <a:buSzPct val="100000"/>
              <a:defRPr sz="4800"/>
            </a:lvl5pPr>
            <a:lvl6pPr lvl="5" algn="ctr">
              <a:spcBef>
                <a:spcPts val="0"/>
              </a:spcBef>
              <a:buSzPct val="100000"/>
              <a:defRPr sz="4800"/>
            </a:lvl6pPr>
            <a:lvl7pPr lvl="6" algn="ctr">
              <a:spcBef>
                <a:spcPts val="0"/>
              </a:spcBef>
              <a:buSzPct val="100000"/>
              <a:defRPr sz="4800"/>
            </a:lvl7pPr>
            <a:lvl8pPr lvl="7" algn="ctr">
              <a:spcBef>
                <a:spcPts val="0"/>
              </a:spcBef>
              <a:buSzPct val="100000"/>
              <a:defRPr sz="4800"/>
            </a:lvl8pPr>
            <a:lvl9pPr lvl="8" algn="ctr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2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304800" y="309350"/>
            <a:ext cx="8537700" cy="748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4000"/>
            </a:lvl1pPr>
            <a:lvl2pPr lvl="1">
              <a:spcBef>
                <a:spcPts val="0"/>
              </a:spcBef>
              <a:buSzPct val="100000"/>
              <a:defRPr sz="4000"/>
            </a:lvl2pPr>
            <a:lvl3pPr lvl="2">
              <a:spcBef>
                <a:spcPts val="0"/>
              </a:spcBef>
              <a:buSzPct val="100000"/>
              <a:defRPr sz="4000"/>
            </a:lvl3pPr>
            <a:lvl4pPr lvl="3">
              <a:spcBef>
                <a:spcPts val="0"/>
              </a:spcBef>
              <a:buSzPct val="100000"/>
              <a:defRPr sz="4000"/>
            </a:lvl4pPr>
            <a:lvl5pPr lvl="4">
              <a:spcBef>
                <a:spcPts val="0"/>
              </a:spcBef>
              <a:buSzPct val="100000"/>
              <a:defRPr sz="4000"/>
            </a:lvl5pPr>
            <a:lvl6pPr lvl="5">
              <a:spcBef>
                <a:spcPts val="0"/>
              </a:spcBef>
              <a:buSzPct val="100000"/>
              <a:defRPr sz="4000"/>
            </a:lvl6pPr>
            <a:lvl7pPr lvl="6">
              <a:spcBef>
                <a:spcPts val="0"/>
              </a:spcBef>
              <a:buSzPct val="100000"/>
              <a:defRPr sz="4000"/>
            </a:lvl7pPr>
            <a:lvl8pPr lvl="7">
              <a:spcBef>
                <a:spcPts val="0"/>
              </a:spcBef>
              <a:buSzPct val="100000"/>
              <a:defRPr sz="4000"/>
            </a:lvl8pPr>
            <a:lvl9pPr lvl="8">
              <a:spcBef>
                <a:spcPts val="0"/>
              </a:spcBef>
              <a:buSzPct val="100000"/>
              <a:defRPr sz="4000"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3000"/>
            </a:lvl1pPr>
            <a:lvl2pPr lvl="1">
              <a:spcBef>
                <a:spcPts val="0"/>
              </a:spcBef>
              <a:buSzPct val="100000"/>
              <a:defRPr sz="3000"/>
            </a:lvl2pPr>
            <a:lvl3pPr lvl="2">
              <a:spcBef>
                <a:spcPts val="0"/>
              </a:spcBef>
              <a:buSzPct val="100000"/>
              <a:defRPr sz="3000"/>
            </a:lvl3pPr>
            <a:lvl4pPr lvl="3">
              <a:spcBef>
                <a:spcPts val="0"/>
              </a:spcBef>
              <a:buSzPct val="100000"/>
              <a:defRPr sz="3000"/>
            </a:lvl4pPr>
            <a:lvl5pPr lvl="4">
              <a:spcBef>
                <a:spcPts val="0"/>
              </a:spcBef>
              <a:buSzPct val="100000"/>
              <a:defRPr sz="3000"/>
            </a:lvl5pPr>
            <a:lvl6pPr lvl="5">
              <a:spcBef>
                <a:spcPts val="0"/>
              </a:spcBef>
              <a:buSzPct val="100000"/>
              <a:defRPr sz="3000"/>
            </a:lvl6pPr>
            <a:lvl7pPr lvl="6">
              <a:spcBef>
                <a:spcPts val="0"/>
              </a:spcBef>
              <a:buSzPct val="100000"/>
              <a:defRPr sz="3000"/>
            </a:lvl7pPr>
            <a:lvl8pPr lvl="7">
              <a:spcBef>
                <a:spcPts val="0"/>
              </a:spcBef>
              <a:buSzPct val="100000"/>
              <a:defRPr sz="3000"/>
            </a:lvl8pPr>
            <a:lvl9pPr lvl="8">
              <a:spcBef>
                <a:spcPts val="0"/>
              </a:spcBef>
              <a:buSzPct val="100000"/>
              <a:defRPr sz="30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bg>
      <p:bgPr>
        <a:solidFill>
          <a:schemeClr val="accent4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 lang="en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cxnSp>
        <p:nvCxnSpPr>
          <p:cNvPr id="38" name="Shape 38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2857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400"/>
            </a:lvl1pPr>
            <a:lvl2pPr lvl="1" algn="ctr">
              <a:spcBef>
                <a:spcPts val="0"/>
              </a:spcBef>
              <a:buSzPct val="100000"/>
              <a:defRPr sz="5400"/>
            </a:lvl2pPr>
            <a:lvl3pPr lvl="2" algn="ctr">
              <a:spcBef>
                <a:spcPts val="0"/>
              </a:spcBef>
              <a:buSzPct val="100000"/>
              <a:defRPr sz="5400"/>
            </a:lvl3pPr>
            <a:lvl4pPr lvl="3" algn="ctr">
              <a:spcBef>
                <a:spcPts val="0"/>
              </a:spcBef>
              <a:buSzPct val="100000"/>
              <a:defRPr sz="5400"/>
            </a:lvl4pPr>
            <a:lvl5pPr lvl="4" algn="ctr">
              <a:spcBef>
                <a:spcPts val="0"/>
              </a:spcBef>
              <a:buSzPct val="100000"/>
              <a:defRPr sz="5400"/>
            </a:lvl5pPr>
            <a:lvl6pPr lvl="5" algn="ctr">
              <a:spcBef>
                <a:spcPts val="0"/>
              </a:spcBef>
              <a:buSzPct val="100000"/>
              <a:defRPr sz="5400"/>
            </a:lvl6pPr>
            <a:lvl7pPr lvl="6" algn="ctr">
              <a:spcBef>
                <a:spcPts val="0"/>
              </a:spcBef>
              <a:buSzPct val="100000"/>
              <a:defRPr sz="5400"/>
            </a:lvl7pPr>
            <a:lvl8pPr lvl="7" algn="ctr">
              <a:spcBef>
                <a:spcPts val="0"/>
              </a:spcBef>
              <a:buSzPct val="100000"/>
              <a:defRPr sz="5400"/>
            </a:lvl8pPr>
            <a:lvl9pPr lvl="8" algn="ctr">
              <a:spcBef>
                <a:spcPts val="0"/>
              </a:spcBef>
              <a:buSzPct val="100000"/>
              <a:defRPr sz="5400"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ubTitle" idx="1"/>
          </p:nvPr>
        </p:nvSpPr>
        <p:spPr>
          <a:xfrm>
            <a:off x="265500" y="2845223"/>
            <a:ext cx="4045200" cy="13455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matic SC"/>
              <a:buNone/>
              <a:defRPr sz="24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beach-day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accent1"/>
              </a:buClr>
              <a:buSzPct val="1000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>
              <a:spcBef>
                <a:spcPts val="0"/>
              </a:spcBef>
              <a:buClr>
                <a:schemeClr val="accent1"/>
              </a:buClr>
              <a:buSzPct val="1000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>
              <a:spcBef>
                <a:spcPts val="0"/>
              </a:spcBef>
              <a:buClr>
                <a:schemeClr val="accent1"/>
              </a:buClr>
              <a:buSzPct val="1000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>
              <a:spcBef>
                <a:spcPts val="0"/>
              </a:spcBef>
              <a:buClr>
                <a:schemeClr val="accent1"/>
              </a:buClr>
              <a:buSzPct val="1000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>
              <a:spcBef>
                <a:spcPts val="0"/>
              </a:spcBef>
              <a:buClr>
                <a:schemeClr val="accent1"/>
              </a:buClr>
              <a:buSzPct val="1000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>
              <a:spcBef>
                <a:spcPts val="0"/>
              </a:spcBef>
              <a:buClr>
                <a:schemeClr val="accent1"/>
              </a:buClr>
              <a:buSzPct val="1000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>
              <a:spcBef>
                <a:spcPts val="0"/>
              </a:spcBef>
              <a:buClr>
                <a:schemeClr val="accent1"/>
              </a:buClr>
              <a:buSzPct val="1000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>
              <a:spcBef>
                <a:spcPts val="0"/>
              </a:spcBef>
              <a:buClr>
                <a:schemeClr val="accent1"/>
              </a:buClr>
              <a:buSzPct val="1000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>
              <a:spcBef>
                <a:spcPts val="0"/>
              </a:spcBef>
              <a:buClr>
                <a:schemeClr val="accent1"/>
              </a:buClr>
              <a:buSzPct val="100000"/>
              <a:buFont typeface="Amatic SC"/>
              <a:buNone/>
              <a:defRPr sz="42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Source Code Pro"/>
              <a:buChar char="●"/>
              <a:defRPr sz="18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‹#›</a:t>
            </a:fld>
            <a:endParaRPr lang="en" sz="1000">
              <a:solidFill>
                <a:schemeClr val="accent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coast.noaa.gov/estuaries/videos/so-what-is-an-estuary-so-now-you-know.html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llionoysterproject.org/wp-content/uploads/2013/06/oysterorganismguide.pdf" TargetMode="External"/><Relationship Id="rId4" Type="http://schemas.openxmlformats.org/officeDocument/2006/relationships/hyperlink" Target="https://www.billionoysterproject.org/wp-content/uploads/2013/06/Species-ID-chart-rev-1.pdf" TargetMode="Externa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>
            <a:spLocks noGrp="1"/>
          </p:cNvSpPr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Biodiversity of an estuary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subTitle" idx="1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How do oysters support a viable community?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Journal Reflection </a:t>
            </a:r>
          </a:p>
        </p:txBody>
      </p:sp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Oysters are a Keystone Species in an Oyster Reef. </a:t>
            </a:r>
          </a:p>
          <a:p>
            <a:pPr lvl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How do oysters help support a viable (capable of surviving and living successfully) estuary community? 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Do Now: </a:t>
            </a:r>
          </a:p>
        </p:txBody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24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Think About: 30 seconds</a:t>
            </a:r>
          </a:p>
          <a:p>
            <a:pPr lvl="0" algn="ctr">
              <a:spcBef>
                <a:spcPts val="0"/>
              </a:spcBef>
              <a:buNone/>
            </a:pPr>
            <a:r>
              <a:rPr lang="en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Biodiversity </a:t>
            </a:r>
          </a:p>
          <a:p>
            <a:pPr lvl="0" algn="ctr">
              <a:spcBef>
                <a:spcPts val="0"/>
              </a:spcBef>
              <a:buNone/>
            </a:pPr>
            <a:r>
              <a:rPr lang="en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break the word apart: “bio,” and “diversity.”</a:t>
            </a:r>
          </a:p>
          <a:p>
            <a:pPr lvl="0" algn="ctr">
              <a:spcBef>
                <a:spcPts val="0"/>
              </a:spcBef>
              <a:buNone/>
            </a:pPr>
            <a:r>
              <a:rPr lang="en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Using your understanding of these words, what do you think biodiversity means? 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 sz="24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Turn and Talk: 30 seconds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dirty="0"/>
              <a:t>NYC Waterways literacy</a:t>
            </a:r>
            <a:r>
              <a:rPr lang="en" sz="1200" dirty="0"/>
              <a:t>		</a:t>
            </a:r>
            <a:r>
              <a:rPr lang="en" sz="1200" dirty="0" smtClean="0"/>
              <a:t>10  </a:t>
            </a:r>
            <a:r>
              <a:rPr lang="en" sz="1200" dirty="0"/>
              <a:t>minutes</a:t>
            </a:r>
          </a:p>
        </p:txBody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311700" y="1093850"/>
            <a:ext cx="8520600" cy="3559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b="1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Add to the Glossary in your Journal</a:t>
            </a:r>
          </a:p>
          <a:p>
            <a:pPr lvl="0">
              <a:spcBef>
                <a:spcPts val="0"/>
              </a:spcBef>
              <a:buNone/>
            </a:pPr>
            <a:r>
              <a:rPr lang="en" sz="1500" b="1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Biodiversity: </a:t>
            </a:r>
            <a:r>
              <a:rPr lang="en" sz="15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variety of life in a particular habitat or ecosystem</a:t>
            </a:r>
          </a:p>
          <a:p>
            <a:pPr lvl="0">
              <a:spcBef>
                <a:spcPts val="0"/>
              </a:spcBef>
              <a:buNone/>
            </a:pPr>
            <a:r>
              <a:rPr lang="en" sz="1500" b="1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Species Diversity: </a:t>
            </a:r>
            <a:r>
              <a:rPr lang="en" sz="15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the number of species and abundance of each species that live in a particular location</a:t>
            </a:r>
          </a:p>
          <a:p>
            <a:pPr lvl="0">
              <a:spcBef>
                <a:spcPts val="0"/>
              </a:spcBef>
              <a:buNone/>
            </a:pPr>
            <a:r>
              <a:rPr lang="en" sz="1500" b="1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Species richness: </a:t>
            </a:r>
            <a:r>
              <a:rPr lang="en" sz="15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the </a:t>
            </a:r>
            <a:r>
              <a:rPr lang="en" sz="1500" b="1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number </a:t>
            </a:r>
            <a:r>
              <a:rPr lang="en" sz="15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of species that </a:t>
            </a:r>
            <a:r>
              <a:rPr lang="en" sz="1500" b="1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live in a certain location.</a:t>
            </a:r>
            <a:r>
              <a:rPr lang="en" sz="15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200" i="1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If you were to measure the species richness of an estuary you might find 10 bird species, 30 plant species, 30 fish species, 5 mollusk species, etc.</a:t>
            </a:r>
          </a:p>
          <a:p>
            <a:pPr lvl="0">
              <a:spcBef>
                <a:spcPts val="0"/>
              </a:spcBef>
              <a:buNone/>
            </a:pPr>
            <a:r>
              <a:rPr lang="en" sz="1500" b="1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Species abundance:</a:t>
            </a:r>
            <a:r>
              <a:rPr lang="en" sz="15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the</a:t>
            </a:r>
            <a:r>
              <a:rPr lang="en" sz="1500" b="1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number of individuals of each species</a:t>
            </a:r>
            <a:r>
              <a:rPr lang="en" sz="15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" sz="1200" i="1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There might be 100 molluscs that live in an estuary. You can talk about species diversity on a small scale, like an estuary, or on a large scale, like the total diversity of species living on Earth</a:t>
            </a:r>
            <a:r>
              <a:rPr lang="en" sz="1200" b="1" i="1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" sz="1500" b="1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lvl="0">
              <a:spcBef>
                <a:spcPts val="0"/>
              </a:spcBef>
              <a:buNone/>
            </a:pPr>
            <a:r>
              <a:rPr lang="en" sz="1500" b="1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Keystone species:</a:t>
            </a:r>
            <a:r>
              <a:rPr lang="en" sz="15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500" dirty="0">
                <a:solidFill>
                  <a:srgbClr val="222222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a species on which other species in an ecosystem largely depend, such that if it were removed the ecosystem would change drastically</a:t>
            </a:r>
          </a:p>
          <a:p>
            <a:pPr lvl="0">
              <a:spcBef>
                <a:spcPts val="0"/>
              </a:spcBef>
              <a:buNone/>
            </a:pPr>
            <a:endParaRPr dirty="0"/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dirty="0"/>
              <a:t>So, what’s an </a:t>
            </a:r>
            <a:r>
              <a:rPr lang="en" dirty="0" smtClean="0"/>
              <a:t>Estu</a:t>
            </a:r>
            <a:r>
              <a:rPr lang="en-US" dirty="0" smtClean="0"/>
              <a:t>a</a:t>
            </a:r>
            <a:r>
              <a:rPr lang="en" dirty="0" smtClean="0"/>
              <a:t>ry</a:t>
            </a:r>
            <a:r>
              <a:rPr lang="en" dirty="0"/>
              <a:t>?		</a:t>
            </a:r>
            <a:r>
              <a:rPr lang="en" sz="1100" dirty="0" smtClean="0"/>
              <a:t>10 </a:t>
            </a:r>
            <a:r>
              <a:rPr lang="en" sz="1100" dirty="0"/>
              <a:t>minutes </a:t>
            </a:r>
          </a:p>
        </p:txBody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>
            <a:off x="311700" y="1446915"/>
            <a:ext cx="8520600" cy="3340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i="1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So,what’s an Estuary? So, now you know.</a:t>
            </a:r>
            <a:r>
              <a:rPr lang="en" sz="24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 </a:t>
            </a:r>
          </a:p>
          <a:p>
            <a:pPr lvl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Calibri"/>
              <a:ea typeface="Calibri"/>
              <a:cs typeface="Calibri"/>
              <a:sym typeface="Calibri"/>
            </a:endParaRPr>
          </a:p>
          <a:p>
            <a:pPr lvl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 dirty="0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Video</a:t>
            </a:r>
            <a:r>
              <a:rPr lang="en" sz="2400" u="sng" dirty="0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24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lvl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Complete Madlib guided notes as you watch. 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rgbClr val="000000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NYC Waterways literacy</a:t>
            </a:r>
          </a:p>
        </p:txBody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Add to the Glossary in your Journal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 sz="24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Estuary: </a:t>
            </a:r>
          </a:p>
          <a:p>
            <a:pPr lvl="0" algn="ctr">
              <a:spcBef>
                <a:spcPts val="0"/>
              </a:spcBef>
              <a:buNone/>
            </a:pPr>
            <a:r>
              <a:rPr lang="en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Where the freshwater and saltwater mix forming brackish water. 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NY Harbor Estuary </a:t>
            </a:r>
          </a:p>
        </p:txBody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5298000" y="591482"/>
            <a:ext cx="3846000" cy="4586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381000" rtl="0">
              <a:spcBef>
                <a:spcPts val="0"/>
              </a:spcBef>
              <a:buSzPct val="100000"/>
              <a:buFont typeface="Calibri"/>
            </a:pPr>
            <a:r>
              <a:rPr lang="en" sz="2000" dirty="0">
                <a:latin typeface="Calibri"/>
                <a:ea typeface="Calibri"/>
                <a:cs typeface="Calibri"/>
                <a:sym typeface="Calibri"/>
              </a:rPr>
              <a:t>Identify the 5 boroughs.</a:t>
            </a:r>
          </a:p>
          <a:p>
            <a:pPr marL="457200" lvl="0" indent="-381000" rtl="0">
              <a:spcBef>
                <a:spcPts val="0"/>
              </a:spcBef>
              <a:buSzPct val="100000"/>
              <a:buFont typeface="Calibri"/>
            </a:pPr>
            <a:r>
              <a:rPr lang="en" sz="2000" dirty="0">
                <a:latin typeface="Calibri"/>
                <a:ea typeface="Calibri"/>
                <a:cs typeface="Calibri"/>
                <a:sym typeface="Calibri"/>
              </a:rPr>
              <a:t>Locate the Hudson River, the East River, and the New York Harbor. </a:t>
            </a:r>
          </a:p>
          <a:p>
            <a:pPr marL="457200" lvl="0" indent="-381000" rtl="0">
              <a:spcBef>
                <a:spcPts val="0"/>
              </a:spcBef>
              <a:buSzPct val="100000"/>
              <a:buFont typeface="Calibri"/>
            </a:pPr>
            <a:r>
              <a:rPr lang="en" sz="2000" dirty="0">
                <a:latin typeface="Calibri"/>
                <a:ea typeface="Calibri"/>
                <a:cs typeface="Calibri"/>
                <a:sym typeface="Calibri"/>
              </a:rPr>
              <a:t>Oyster Reefs can be a prevalent part of an estuary -- they used to be populous in the NY Harbor  -- </a:t>
            </a:r>
            <a:r>
              <a:rPr lang="en" sz="2000" i="1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Why do you think an Estuary is a good place for an oyster reef?</a:t>
            </a:r>
            <a:r>
              <a:rPr lang="en" sz="2400" i="1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</p:txBody>
      </p:sp>
      <p:pic>
        <p:nvPicPr>
          <p:cNvPr id="88" name="Shape 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6250" y="1186600"/>
            <a:ext cx="3846062" cy="3744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dirty="0"/>
              <a:t>Species Profile			</a:t>
            </a:r>
            <a:r>
              <a:rPr lang="en-US" dirty="0"/>
              <a:t> </a:t>
            </a:r>
            <a:r>
              <a:rPr lang="en-US" dirty="0" smtClean="0"/>
              <a:t>      </a:t>
            </a:r>
            <a:r>
              <a:rPr lang="en" sz="1100" dirty="0" smtClean="0"/>
              <a:t>50 </a:t>
            </a:r>
            <a:r>
              <a:rPr lang="en" sz="1100" dirty="0"/>
              <a:t>minutes  </a:t>
            </a:r>
          </a:p>
        </p:txBody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311700" y="1151970"/>
            <a:ext cx="8520600" cy="3340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Partnership Activity: </a:t>
            </a: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</a:pPr>
            <a:r>
              <a:rPr lang="en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Each partnership will be assigned a species from an oyster reef. </a:t>
            </a: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</a:pPr>
            <a:r>
              <a:rPr lang="en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Your partnership is responsible for researching the species using ipads and/or printed Research Packets</a:t>
            </a:r>
          </a:p>
          <a:p>
            <a:pPr marL="457200" lvl="0" indent="45720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You can do a google search and/or use the following: </a:t>
            </a:r>
          </a:p>
          <a:p>
            <a:pPr marL="914400" lvl="1" indent="-3175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Char char="○"/>
            </a:pPr>
            <a:r>
              <a:rPr lang="en" u="sng" dirty="0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https://www.billionoysterproject.org/wp-content/uploads/2013/06/oysterorganismguide.pdf</a:t>
            </a:r>
          </a:p>
          <a:p>
            <a:pPr marL="914400" lvl="1" indent="-3175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Char char="○"/>
            </a:pPr>
            <a:r>
              <a:rPr lang="en" u="sng" dirty="0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https://www.billionoysterproject.org/wp-content/uploads/2013/06/Species-ID-chart-rev-1.pdf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</a:pPr>
            <a:r>
              <a:rPr lang="en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Each of these species can be found in the Hudson River/New York  Harbor Estuary </a:t>
            </a: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</a:pPr>
            <a:r>
              <a:rPr lang="en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Each partnership will produce a colorful picture/diagram of your species, along with some written research. (Preview Rubric)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/>
            <a:r>
              <a:rPr lang="en" dirty="0"/>
              <a:t>Muir </a:t>
            </a:r>
            <a:r>
              <a:rPr lang="en" dirty="0" smtClean="0"/>
              <a:t>Web	</a:t>
            </a:r>
            <a:r>
              <a:rPr lang="en-US" dirty="0" smtClean="0"/>
              <a:t>				</a:t>
            </a:r>
            <a:r>
              <a:rPr lang="en" sz="1100" dirty="0"/>
              <a:t>30 minutes </a:t>
            </a:r>
            <a:r>
              <a:rPr lang="en" sz="1100" dirty="0"/>
              <a:t>					</a:t>
            </a:r>
            <a:r>
              <a:rPr lang="en" dirty="0"/>
              <a:t>			</a:t>
            </a:r>
            <a:endParaRPr lang="en" sz="1100" dirty="0"/>
          </a:p>
        </p:txBody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311700" y="1211489"/>
            <a:ext cx="8520600" cy="3340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2400" dirty="0">
                <a:solidFill>
                  <a:srgbClr val="222222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a visualization of habitat relationships and ecological associations </a:t>
            </a:r>
          </a:p>
          <a:p>
            <a:pPr lvl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</a:pPr>
            <a:r>
              <a:rPr lang="en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Form a Circle -- be sure to stand next to your partner. </a:t>
            </a: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</a:pPr>
            <a:r>
              <a:rPr lang="en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Hold your species profile picture so that everyone can see it. </a:t>
            </a: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</a:pPr>
            <a:r>
              <a:rPr lang="en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You are representing your species in the ecosystem.  </a:t>
            </a: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</a:pPr>
            <a:r>
              <a:rPr lang="en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Now let’s create a web of life.  </a:t>
            </a: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</a:pPr>
            <a:r>
              <a:rPr lang="en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 teacher is the sun. </a:t>
            </a:r>
          </a:p>
          <a:p>
            <a:pPr lvl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Take a look around the circle. What species do you think this web of life starts with?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Debrief</a:t>
            </a:r>
          </a:p>
        </p:txBody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1. What happens when a species is removed from the ecosystem? 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2. What species are humans connected to in the web? 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3. How would humans be impacted if those species were removed? 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4. How might humans impact this ecosystem? 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5. Define biodiversity. Why is it important to maintain biodiversity in ecosystems? How 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about in an estuary? 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6. What choices can humans make to maintain biodiversity?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each Day">
  <a:themeElements>
    <a:clrScheme name="Beach Day">
      <a:dk1>
        <a:srgbClr val="00FDC8"/>
      </a:dk1>
      <a:lt1>
        <a:srgbClr val="FFFFFF"/>
      </a:lt1>
      <a:dk2>
        <a:srgbClr val="666666"/>
      </a:dk2>
      <a:lt2>
        <a:srgbClr val="EEEEEE"/>
      </a:lt2>
      <a:accent1>
        <a:srgbClr val="212121"/>
      </a:accent1>
      <a:accent2>
        <a:srgbClr val="455A64"/>
      </a:accent2>
      <a:accent3>
        <a:srgbClr val="78909C"/>
      </a:accent3>
      <a:accent4>
        <a:srgbClr val="7C7CE0"/>
      </a:accent4>
      <a:accent5>
        <a:srgbClr val="DB4437"/>
      </a:accent5>
      <a:accent6>
        <a:srgbClr val="F6CD4C"/>
      </a:accent6>
      <a:hlink>
        <a:srgbClr val="DB4437"/>
      </a:hlink>
      <a:folHlink>
        <a:srgbClr val="DB443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638</Words>
  <Application>Microsoft Macintosh PowerPoint</Application>
  <PresentationFormat>On-screen Show (16:9)</PresentationFormat>
  <Paragraphs>65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Amatic SC</vt:lpstr>
      <vt:lpstr>Source Code Pro</vt:lpstr>
      <vt:lpstr>Beach Day</vt:lpstr>
      <vt:lpstr>Biodiversity of an estuary</vt:lpstr>
      <vt:lpstr>Do Now: </vt:lpstr>
      <vt:lpstr>NYC Waterways literacy  10  minutes</vt:lpstr>
      <vt:lpstr>So, what’s an Estuary?  10 minutes </vt:lpstr>
      <vt:lpstr>NYC Waterways literacy</vt:lpstr>
      <vt:lpstr>NY Harbor Estuary </vt:lpstr>
      <vt:lpstr>Species Profile          50 minutes  </vt:lpstr>
      <vt:lpstr>Muir Web     30 minutes         </vt:lpstr>
      <vt:lpstr>Debrief</vt:lpstr>
      <vt:lpstr>Journal Reflection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Biodiversity of an estuary</dc:title>
  <cp:lastModifiedBy>User</cp:lastModifiedBy>
  <cp:revision>1</cp:revision>
  <dcterms:modified xsi:type="dcterms:W3CDTF">2017-11-02T20:02:47Z</dcterms:modified>
</cp:coreProperties>
</file>